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9" name="Espace réservé du texte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e du titre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73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7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e du titre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83" name="Espace réservé pour une image 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 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9Bo4ukLv-4" TargetMode="External"/><Relationship Id="rId2" Type="http://schemas.openxmlformats.org/officeDocument/2006/relationships/hyperlink" Target="https://www.youtube.com/watch?v=W1Inl9RusI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ww.youtube.com/watch?v=YGFInacOOq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re 1"/>
          <p:cNvSpPr txBox="1">
            <a:spLocks noGrp="1"/>
          </p:cNvSpPr>
          <p:nvPr>
            <p:ph type="ctrTitle"/>
          </p:nvPr>
        </p:nvSpPr>
        <p:spPr>
          <a:xfrm>
            <a:off x="1524000" y="1995053"/>
            <a:ext cx="10058400" cy="1140837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>
              <a:defRPr sz="5400" b="1">
                <a:solidFill>
                  <a:srgbClr val="4E7A27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SUPPORT ELEVES EN MATERNELLE</a:t>
            </a:r>
          </a:p>
        </p:txBody>
      </p:sp>
      <p:sp>
        <p:nvSpPr>
          <p:cNvPr id="95" name="Sous-titre 2"/>
          <p:cNvSpPr txBox="1">
            <a:spLocks noGrp="1"/>
          </p:cNvSpPr>
          <p:nvPr>
            <p:ph type="subTitle" sz="quarter" idx="1"/>
          </p:nvPr>
        </p:nvSpPr>
        <p:spPr>
          <a:xfrm>
            <a:off x="1524000" y="3602037"/>
            <a:ext cx="9144000" cy="692872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t>Proposition de scénario sur les gestes barrières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itre 1"/>
          <p:cNvSpPr txBox="1">
            <a:spLocks noGrp="1"/>
          </p:cNvSpPr>
          <p:nvPr>
            <p:ph type="title"/>
          </p:nvPr>
        </p:nvSpPr>
        <p:spPr>
          <a:xfrm>
            <a:off x="1190395" y="500062"/>
            <a:ext cx="9674645" cy="1325563"/>
          </a:xfrm>
          <a:prstGeom prst="rect">
            <a:avLst/>
          </a:prstGeom>
        </p:spPr>
        <p:txBody>
          <a:bodyPr/>
          <a:lstStyle/>
          <a:p>
            <a:r>
              <a:t>POINTS IMPORTANTS</a:t>
            </a:r>
          </a:p>
        </p:txBody>
      </p:sp>
      <p:sp>
        <p:nvSpPr>
          <p:cNvPr id="9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1190395" y="1825625"/>
            <a:ext cx="9811210" cy="4351338"/>
          </a:xfrm>
          <a:prstGeom prst="rect">
            <a:avLst/>
          </a:prstGeom>
        </p:spPr>
        <p:txBody>
          <a:bodyPr/>
          <a:lstStyle/>
          <a:p>
            <a:r>
              <a:rPr b="1">
                <a:solidFill>
                  <a:srgbClr val="4E7A27"/>
                </a:solidFill>
              </a:rPr>
              <a:t>Avant</a:t>
            </a:r>
            <a:r>
              <a:t> d’expliquer comment on fait, </a:t>
            </a:r>
            <a:r>
              <a:rPr b="1">
                <a:solidFill>
                  <a:srgbClr val="4E7A27"/>
                </a:solidFill>
              </a:rPr>
              <a:t>dire pourquoi</a:t>
            </a:r>
            <a:r>
              <a:t> on le fait !!</a:t>
            </a:r>
          </a:p>
          <a:p>
            <a:endParaRPr/>
          </a:p>
          <a:p>
            <a:pPr>
              <a:defRPr b="1"/>
            </a:pPr>
            <a:r>
              <a:t>Messages positifs ++ :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Le + important : des </a:t>
            </a:r>
            <a:r>
              <a:rPr b="1">
                <a:solidFill>
                  <a:srgbClr val="4E7A27"/>
                </a:solidFill>
              </a:rPr>
              <a:t>mains propres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Les comportements à </a:t>
            </a:r>
            <a:r>
              <a:rPr b="1">
                <a:solidFill>
                  <a:srgbClr val="4E7A27"/>
                </a:solidFill>
              </a:rPr>
              <a:t>éviter</a:t>
            </a:r>
            <a:r>
              <a:t>  : pourquoi ... </a:t>
            </a:r>
            <a:r>
              <a:rPr i="1"/>
              <a:t>mais attention</a:t>
            </a:r>
            <a:r>
              <a:t> à ne pas créer </a:t>
            </a:r>
            <a:r>
              <a:rPr b="1">
                <a:solidFill>
                  <a:srgbClr val="E22400"/>
                </a:solidFill>
              </a:rPr>
              <a:t>d’angoisses excessives en parlant d’interdit</a:t>
            </a:r>
            <a:r>
              <a:t>!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Ce qu’on a toujours  le </a:t>
            </a:r>
            <a:r>
              <a:rPr b="1">
                <a:solidFill>
                  <a:srgbClr val="4E7A27"/>
                </a:solidFill>
              </a:rPr>
              <a:t>droit de faire</a:t>
            </a:r>
            <a:r>
              <a:t>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rPr b="1"/>
              <a:t>Rassurer</a:t>
            </a:r>
            <a:r>
              <a:t> ++   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re 1"/>
          <p:cNvSpPr txBox="1">
            <a:spLocks noGrp="1"/>
          </p:cNvSpPr>
          <p:nvPr>
            <p:ph type="title"/>
          </p:nvPr>
        </p:nvSpPr>
        <p:spPr>
          <a:xfrm>
            <a:off x="884558" y="371896"/>
            <a:ext cx="10515601" cy="53542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795527">
              <a:defRPr sz="3393" b="1">
                <a:solidFill>
                  <a:srgbClr val="4E7A27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>
              <a:defRPr b="0">
                <a:solidFill>
                  <a:srgbClr val="000000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b="1">
                <a:solidFill>
                  <a:srgbClr val="4E7A27"/>
                </a:solidFill>
                <a:latin typeface="+mj-lt"/>
                <a:ea typeface="+mj-ea"/>
                <a:cs typeface="+mj-cs"/>
                <a:sym typeface="Helvetica"/>
              </a:rPr>
              <a:t>LA BARRIÈRE</a:t>
            </a:r>
          </a:p>
        </p:txBody>
      </p:sp>
      <p:sp>
        <p:nvSpPr>
          <p:cNvPr id="101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84558" y="1122946"/>
            <a:ext cx="10608318" cy="5347854"/>
          </a:xfrm>
          <a:prstGeom prst="rect">
            <a:avLst/>
          </a:prstGeom>
        </p:spPr>
        <p:txBody>
          <a:bodyPr/>
          <a:lstStyle/>
          <a:p>
            <a:pPr marL="261257" indent="-261257">
              <a:lnSpc>
                <a:spcPct val="72000"/>
              </a:lnSpc>
              <a:defRPr sz="2400"/>
            </a:pPr>
            <a:r>
              <a:t>Pourquoi çà s’appelle « </a:t>
            </a:r>
            <a:r>
              <a:rPr b="1">
                <a:solidFill>
                  <a:srgbClr val="4E7A27"/>
                </a:solidFill>
              </a:rPr>
              <a:t>barrière</a:t>
            </a:r>
            <a:r>
              <a:t> » : se protéger et/ou protéger les autres de quelque chose qui peut être </a:t>
            </a:r>
            <a:r>
              <a:rPr b="1">
                <a:solidFill>
                  <a:srgbClr val="B51A00"/>
                </a:solidFill>
              </a:rPr>
              <a:t>dangereux</a:t>
            </a:r>
          </a:p>
          <a:p>
            <a:pPr marL="0" indent="0">
              <a:lnSpc>
                <a:spcPct val="72000"/>
              </a:lnSpc>
              <a:buSzTx/>
              <a:buNone/>
              <a:defRPr sz="2100"/>
            </a:pPr>
            <a:endParaRPr b="1">
              <a:solidFill>
                <a:srgbClr val="B51A00"/>
              </a:solidFill>
            </a:endParaRPr>
          </a:p>
          <a:p>
            <a:pPr marL="685800" lvl="1" indent="-228600">
              <a:lnSpc>
                <a:spcPct val="72000"/>
              </a:lnSpc>
              <a:spcBef>
                <a:spcPts val="500"/>
              </a:spcBef>
              <a:defRPr sz="2000" b="1"/>
            </a:pPr>
            <a:r>
              <a:t>C’est quoi une barrière? A quoi ça sert? : </a:t>
            </a:r>
            <a:endParaRPr sz="18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700"/>
            </a:pPr>
            <a:r>
              <a:t>trouver </a:t>
            </a:r>
            <a:r>
              <a:rPr b="1"/>
              <a:t>ensemble</a:t>
            </a:r>
            <a:r>
              <a:t> des exemples (barrière devant les escaliers, barrière de balcon, barreaux d’une cage</a:t>
            </a:r>
            <a:endParaRPr sz="15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700"/>
            </a:pPr>
            <a:r>
              <a:t>Que se passe t-il quand la barrière est fragile / cassée : on peut entrer / sortir : donc on </a:t>
            </a:r>
            <a:r>
              <a:rPr b="1"/>
              <a:t>n’est plus protégé</a:t>
            </a:r>
            <a:endParaRPr sz="1500" b="1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500"/>
            </a:pPr>
            <a:endParaRPr sz="1500" b="1"/>
          </a:p>
          <a:p>
            <a:pPr marL="685800" lvl="1" indent="-228600">
              <a:lnSpc>
                <a:spcPct val="72000"/>
              </a:lnSpc>
              <a:spcBef>
                <a:spcPts val="500"/>
              </a:spcBef>
              <a:defRPr sz="2000"/>
            </a:pPr>
            <a:r>
              <a:rPr b="1"/>
              <a:t>Arriver progressivement à la notion de barrières en bon état...  </a:t>
            </a:r>
            <a:r>
              <a:t>qui :</a:t>
            </a:r>
            <a:endParaRPr sz="18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800"/>
            </a:pPr>
            <a:r>
              <a:t>Empêchent qu’un </a:t>
            </a:r>
            <a:r>
              <a:rPr b="1">
                <a:solidFill>
                  <a:srgbClr val="E22400"/>
                </a:solidFill>
              </a:rPr>
              <a:t>microbe</a:t>
            </a:r>
            <a:r>
              <a:t> entre dans le corps pour donner une </a:t>
            </a:r>
            <a:r>
              <a:rPr b="1">
                <a:solidFill>
                  <a:srgbClr val="E22400"/>
                </a:solidFill>
              </a:rPr>
              <a:t>maladie</a:t>
            </a:r>
            <a:r>
              <a:t> surtout quand on ne sait pas encore bien la soigner</a:t>
            </a:r>
            <a:endParaRPr sz="15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800"/>
            </a:pPr>
            <a:r>
              <a:t>Empêchent de repasser la maladie à </a:t>
            </a:r>
            <a:r>
              <a:rPr b="1"/>
              <a:t>d’autres personnes</a:t>
            </a:r>
            <a:endParaRPr sz="1500" b="1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1500"/>
            </a:pPr>
            <a:endParaRPr sz="1500" b="1"/>
          </a:p>
          <a:p>
            <a:pPr marL="685800" lvl="1" indent="-228600">
              <a:lnSpc>
                <a:spcPct val="72000"/>
              </a:lnSpc>
              <a:spcBef>
                <a:spcPts val="500"/>
              </a:spcBef>
              <a:defRPr sz="2100"/>
            </a:pPr>
            <a:r>
              <a:t>Une </a:t>
            </a:r>
            <a:r>
              <a:rPr b="1">
                <a:solidFill>
                  <a:srgbClr val="4E7A27"/>
                </a:solidFill>
              </a:rPr>
              <a:t>super barrière</a:t>
            </a:r>
            <a:r>
              <a:t> entre l’intérieur du corps et dehors : </a:t>
            </a:r>
            <a:r>
              <a:rPr b="1"/>
              <a:t>la peau et surtout les mains</a:t>
            </a:r>
            <a:endParaRPr sz="1800"/>
          </a:p>
          <a:p>
            <a:pPr marL="685800" lvl="1" indent="-228600">
              <a:lnSpc>
                <a:spcPct val="72000"/>
              </a:lnSpc>
              <a:spcBef>
                <a:spcPts val="500"/>
              </a:spcBef>
              <a:defRPr sz="1800"/>
            </a:pPr>
            <a:endParaRPr sz="1800"/>
          </a:p>
          <a:p>
            <a:pPr marL="685800" lvl="1" indent="-228600">
              <a:lnSpc>
                <a:spcPct val="72000"/>
              </a:lnSpc>
              <a:spcBef>
                <a:spcPts val="500"/>
              </a:spcBef>
              <a:defRPr sz="2100"/>
            </a:pPr>
            <a:r>
              <a:t>Les </a:t>
            </a:r>
            <a:r>
              <a:rPr b="1"/>
              <a:t>microbes</a:t>
            </a:r>
            <a:r>
              <a:t> qui donnent des </a:t>
            </a:r>
            <a:r>
              <a:rPr b="1"/>
              <a:t>maladies</a:t>
            </a:r>
            <a:r>
              <a:t> sont des </a:t>
            </a:r>
            <a:r>
              <a:rPr b="1">
                <a:solidFill>
                  <a:srgbClr val="FF6A00"/>
                </a:solidFill>
              </a:rPr>
              <a:t>malins</a:t>
            </a:r>
            <a:r>
              <a:t> qui essaient de </a:t>
            </a:r>
            <a:r>
              <a:rPr b="1">
                <a:solidFill>
                  <a:srgbClr val="FF6A00"/>
                </a:solidFill>
              </a:rPr>
              <a:t>rentrer</a:t>
            </a:r>
            <a:r>
              <a:t> dans le corps </a:t>
            </a:r>
            <a:endParaRPr sz="18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2000"/>
            </a:pPr>
            <a:r>
              <a:t>Par la barrière quand elle est cassée ou abimée </a:t>
            </a:r>
            <a:endParaRPr sz="1500"/>
          </a:p>
          <a:p>
            <a:pPr marL="1143000" lvl="2" indent="-228600">
              <a:lnSpc>
                <a:spcPct val="72000"/>
              </a:lnSpc>
              <a:spcBef>
                <a:spcPts val="500"/>
              </a:spcBef>
              <a:defRPr sz="2000"/>
            </a:pPr>
            <a:r>
              <a:t>Mais aussi par d’autres endroits : </a:t>
            </a:r>
            <a:r>
              <a:rPr b="1"/>
              <a:t>la bouche, le nez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itr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895639"/>
          </a:xfrm>
          <a:prstGeom prst="rect">
            <a:avLst/>
          </a:prstGeom>
        </p:spPr>
        <p:txBody>
          <a:bodyPr/>
          <a:lstStyle/>
          <a:p>
            <a:r>
              <a:t>IL FAUT BIEN SE </a:t>
            </a:r>
            <a:r>
              <a:rPr b="1">
                <a:solidFill>
                  <a:srgbClr val="0056D6"/>
                </a:solidFill>
                <a:latin typeface="+mj-lt"/>
                <a:ea typeface="+mj-ea"/>
                <a:cs typeface="+mj-cs"/>
                <a:sym typeface="Helvetica"/>
              </a:rPr>
              <a:t>LAVER</a:t>
            </a:r>
            <a:r>
              <a:t> LES </a:t>
            </a:r>
            <a:r>
              <a:rPr b="1">
                <a:solidFill>
                  <a:srgbClr val="0056D6"/>
                </a:solidFill>
                <a:latin typeface="+mj-lt"/>
                <a:ea typeface="+mj-ea"/>
                <a:cs typeface="+mj-cs"/>
                <a:sym typeface="Helvetica"/>
              </a:rPr>
              <a:t>MAINS</a:t>
            </a:r>
          </a:p>
        </p:txBody>
      </p:sp>
      <p:sp>
        <p:nvSpPr>
          <p:cNvPr id="104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613923" y="1684853"/>
            <a:ext cx="8452742" cy="4401652"/>
          </a:xfrm>
          <a:prstGeom prst="rect">
            <a:avLst/>
          </a:prstGeom>
        </p:spPr>
        <p:txBody>
          <a:bodyPr/>
          <a:lstStyle/>
          <a:p>
            <a:pPr marL="214884" indent="-214884" defTabSz="859536">
              <a:spcBef>
                <a:spcPts val="900"/>
              </a:spcBef>
              <a:defRPr sz="2632"/>
            </a:pPr>
            <a:r>
              <a:rPr b="1" dirty="0" err="1"/>
              <a:t>Pourquoi</a:t>
            </a:r>
            <a:r>
              <a:rPr dirty="0"/>
              <a:t> : </a:t>
            </a:r>
            <a:r>
              <a:rPr dirty="0" err="1"/>
              <a:t>parce</a:t>
            </a:r>
            <a:r>
              <a:rPr dirty="0"/>
              <a:t> que les </a:t>
            </a:r>
            <a:r>
              <a:rPr b="1" dirty="0"/>
              <a:t>microbes</a:t>
            </a:r>
            <a:r>
              <a:rPr dirty="0"/>
              <a:t>, </a:t>
            </a:r>
            <a:r>
              <a:rPr dirty="0" err="1"/>
              <a:t>ces</a:t>
            </a:r>
            <a:r>
              <a:rPr dirty="0"/>
              <a:t> </a:t>
            </a:r>
            <a:r>
              <a:rPr dirty="0" err="1"/>
              <a:t>petits</a:t>
            </a:r>
            <a:r>
              <a:rPr dirty="0"/>
              <a:t> </a:t>
            </a:r>
            <a:r>
              <a:rPr dirty="0" err="1"/>
              <a:t>malins</a:t>
            </a:r>
            <a:r>
              <a:rPr dirty="0"/>
              <a:t> </a:t>
            </a:r>
            <a:r>
              <a:rPr dirty="0" err="1"/>
              <a:t>adorent</a:t>
            </a:r>
            <a:r>
              <a:rPr dirty="0"/>
              <a:t> se poser sur les </a:t>
            </a:r>
            <a:r>
              <a:rPr b="1" dirty="0"/>
              <a:t>mains</a:t>
            </a:r>
            <a:r>
              <a:rPr dirty="0"/>
              <a:t> qui </a:t>
            </a:r>
            <a:r>
              <a:rPr dirty="0" err="1"/>
              <a:t>vont</a:t>
            </a:r>
            <a:r>
              <a:rPr dirty="0"/>
              <a:t> toucher </a:t>
            </a:r>
            <a:r>
              <a:rPr b="1" dirty="0" err="1"/>
              <a:t>pleins</a:t>
            </a:r>
            <a:r>
              <a:rPr dirty="0"/>
              <a:t> de choses </a:t>
            </a:r>
            <a:r>
              <a:rPr dirty="0" err="1"/>
              <a:t>mais</a:t>
            </a:r>
            <a:r>
              <a:rPr dirty="0"/>
              <a:t> </a:t>
            </a:r>
            <a:r>
              <a:rPr dirty="0" err="1"/>
              <a:t>ils</a:t>
            </a:r>
            <a:r>
              <a:rPr dirty="0"/>
              <a:t> </a:t>
            </a:r>
            <a:r>
              <a:rPr dirty="0" err="1"/>
              <a:t>n’aiment</a:t>
            </a:r>
            <a:r>
              <a:rPr dirty="0"/>
              <a:t> pas du tout le </a:t>
            </a:r>
            <a:r>
              <a:rPr b="1" dirty="0" err="1"/>
              <a:t>savon</a:t>
            </a:r>
            <a:r>
              <a:rPr dirty="0"/>
              <a:t>! </a:t>
            </a:r>
          </a:p>
          <a:p>
            <a:pPr marL="214884" indent="-214884" defTabSz="859536">
              <a:spcBef>
                <a:spcPts val="900"/>
              </a:spcBef>
              <a:defRPr sz="2632"/>
            </a:pPr>
            <a:r>
              <a:rPr dirty="0" err="1"/>
              <a:t>Exemples</a:t>
            </a:r>
            <a:r>
              <a:rPr dirty="0"/>
              <a:t> : </a:t>
            </a:r>
          </a:p>
          <a:p>
            <a:pPr marL="644651" lvl="1" indent="-214884" defTabSz="859536">
              <a:spcBef>
                <a:spcPts val="400"/>
              </a:spcBef>
              <a:defRPr sz="2256" i="1"/>
            </a:pPr>
            <a:r>
              <a:rPr dirty="0" err="1"/>
              <a:t>Vidéo</a:t>
            </a:r>
            <a:r>
              <a:rPr dirty="0"/>
              <a:t> des </a:t>
            </a:r>
            <a:r>
              <a:rPr dirty="0" err="1"/>
              <a:t>paillettes</a:t>
            </a:r>
            <a:r>
              <a:rPr dirty="0"/>
              <a:t> :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2"/>
              </a:rPr>
              <a:t>https://www.youtube.com/watch?v=W1Inl9RusIo</a:t>
            </a:r>
            <a:r>
              <a:rPr dirty="0"/>
              <a:t> </a:t>
            </a:r>
          </a:p>
          <a:p>
            <a:pPr marL="644651" lvl="1" indent="-214884" defTabSz="859536">
              <a:spcBef>
                <a:spcPts val="400"/>
              </a:spcBef>
              <a:defRPr sz="2256" i="1"/>
            </a:pPr>
            <a:r>
              <a:rPr dirty="0" err="1"/>
              <a:t>Vidéo</a:t>
            </a:r>
            <a:r>
              <a:rPr dirty="0"/>
              <a:t> du </a:t>
            </a:r>
            <a:r>
              <a:rPr dirty="0" err="1"/>
              <a:t>poivre</a:t>
            </a:r>
            <a:r>
              <a:rPr dirty="0"/>
              <a:t> :  </a:t>
            </a:r>
            <a:r>
              <a:rPr i="0"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3"/>
              </a:rPr>
              <a:t>https://youtu.be/h9Bo4ukLv-4</a:t>
            </a:r>
          </a:p>
          <a:p>
            <a:pPr marL="214884" indent="-214884" defTabSz="859536">
              <a:spcBef>
                <a:spcPts val="900"/>
              </a:spcBef>
              <a:defRPr sz="2632"/>
            </a:pPr>
            <a:r>
              <a:rPr dirty="0"/>
              <a:t>Comment : le temps </a:t>
            </a:r>
            <a:r>
              <a:rPr dirty="0" err="1"/>
              <a:t>d’une</a:t>
            </a:r>
            <a:r>
              <a:rPr dirty="0"/>
              <a:t> petite </a:t>
            </a:r>
            <a:r>
              <a:rPr dirty="0" err="1"/>
              <a:t>comptine</a:t>
            </a:r>
            <a:r>
              <a:rPr dirty="0"/>
              <a:t> </a:t>
            </a:r>
            <a:r>
              <a:rPr dirty="0" err="1"/>
              <a:t>ou</a:t>
            </a:r>
            <a:r>
              <a:rPr dirty="0"/>
              <a:t> </a:t>
            </a:r>
            <a:r>
              <a:rPr dirty="0" err="1"/>
              <a:t>d’une</a:t>
            </a:r>
            <a:r>
              <a:rPr dirty="0"/>
              <a:t> chanson. </a:t>
            </a:r>
            <a:r>
              <a:rPr dirty="0" err="1"/>
              <a:t>Exemple</a:t>
            </a:r>
            <a:r>
              <a:rPr dirty="0"/>
              <a:t> : </a:t>
            </a:r>
          </a:p>
          <a:p>
            <a:pPr marL="644651" lvl="1" indent="-214884" defTabSz="859536">
              <a:spcBef>
                <a:spcPts val="400"/>
              </a:spcBef>
              <a:defRPr sz="2256" i="1"/>
            </a:pPr>
            <a:r>
              <a:rPr dirty="0"/>
              <a:t>La </a:t>
            </a:r>
            <a:r>
              <a:rPr dirty="0" err="1"/>
              <a:t>comptine</a:t>
            </a:r>
            <a:r>
              <a:rPr dirty="0"/>
              <a:t> du lavage des mains: </a:t>
            </a:r>
            <a:r>
              <a:rPr u="sng" dirty="0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4"/>
              </a:rPr>
              <a:t>https://www.youtube.com/watch?v=YGFInacOOqA</a:t>
            </a:r>
            <a:r>
              <a:rPr dirty="0"/>
              <a:t> </a:t>
            </a:r>
          </a:p>
        </p:txBody>
      </p:sp>
      <p:pic>
        <p:nvPicPr>
          <p:cNvPr id="105" name="Image 3" descr="Image 3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8849003" y="1684853"/>
            <a:ext cx="3159628" cy="4127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itre 1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9313499" cy="826366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3900" b="1">
                <a:latin typeface="+mj-lt"/>
                <a:ea typeface="+mj-ea"/>
                <a:cs typeface="+mj-cs"/>
                <a:sym typeface="Helvetica"/>
              </a:defRPr>
            </a:pPr>
            <a:r>
              <a:t>La distanciation physique : </a:t>
            </a:r>
            <a:r>
              <a:rPr sz="3200"/>
              <a:t>c’est quoi ces mots??</a:t>
            </a:r>
          </a:p>
        </p:txBody>
      </p:sp>
      <p:sp>
        <p:nvSpPr>
          <p:cNvPr id="108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38200" y="1350605"/>
            <a:ext cx="9161506" cy="5152514"/>
          </a:xfrm>
          <a:prstGeom prst="rect">
            <a:avLst/>
          </a:prstGeom>
        </p:spPr>
        <p:txBody>
          <a:bodyPr/>
          <a:lstStyle/>
          <a:p>
            <a:r>
              <a:t>Ça veut dire: ne pas </a:t>
            </a:r>
            <a:r>
              <a:rPr b="1">
                <a:solidFill>
                  <a:srgbClr val="E22400"/>
                </a:solidFill>
              </a:rPr>
              <a:t>toucher</a:t>
            </a:r>
            <a:r>
              <a:t> les autres</a:t>
            </a:r>
          </a:p>
          <a:p>
            <a:r>
              <a:rPr b="1"/>
              <a:t>Pourquoi</a:t>
            </a:r>
            <a:r>
              <a:t> : les microbes sont des malins mais un peu paresseux : ils ne sautent pas très loin !</a:t>
            </a:r>
          </a:p>
          <a:p>
            <a:r>
              <a:rPr b="1"/>
              <a:t>Comment</a:t>
            </a:r>
            <a:r>
              <a:t> :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Par exemple même en tendant les bras, on ne se touche pas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Ce qui va être dur, c’est d’arriver à ne pas faire de bisous et de câlins tout le temps, </a:t>
            </a:r>
            <a:r>
              <a:rPr b="1"/>
              <a:t>surtout si on n’a pas lavé ses mains</a:t>
            </a:r>
          </a:p>
          <a:p>
            <a:pPr>
              <a:defRPr b="1"/>
            </a:pPr>
            <a:r>
              <a:t>Mais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Bien sûr, on se dit </a:t>
            </a:r>
            <a:r>
              <a:rPr b="1">
                <a:solidFill>
                  <a:srgbClr val="4E7A27"/>
                </a:solidFill>
              </a:rPr>
              <a:t>bonjour</a:t>
            </a:r>
            <a:r>
              <a:t> quand même , avec des </a:t>
            </a:r>
            <a:r>
              <a:rPr b="1">
                <a:solidFill>
                  <a:srgbClr val="669D34"/>
                </a:solidFill>
              </a:rPr>
              <a:t>coucous</a:t>
            </a:r>
            <a:r>
              <a:t> par ex. </a:t>
            </a:r>
          </a:p>
          <a:p>
            <a:pPr marL="685800" lvl="1" indent="-228600">
              <a:spcBef>
                <a:spcPts val="500"/>
              </a:spcBef>
              <a:defRPr sz="2400"/>
            </a:pPr>
            <a:r>
              <a:t>Et des fois, un câlin mains propres à </a:t>
            </a:r>
            <a:r>
              <a:rPr b="1" u="sng"/>
              <a:t>son</a:t>
            </a:r>
            <a:r>
              <a:t> doudou préféré ...</a:t>
            </a:r>
          </a:p>
        </p:txBody>
      </p:sp>
      <p:pic>
        <p:nvPicPr>
          <p:cNvPr id="109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438246" y="1004612"/>
            <a:ext cx="2120129" cy="27345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Image 4" descr="Imag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482870" y="3808441"/>
            <a:ext cx="2030880" cy="26946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itre 1"/>
          <p:cNvSpPr txBox="1">
            <a:spLocks noGrp="1"/>
          </p:cNvSpPr>
          <p:nvPr>
            <p:ph type="title"/>
          </p:nvPr>
        </p:nvSpPr>
        <p:spPr>
          <a:xfrm>
            <a:off x="821373" y="157307"/>
            <a:ext cx="10151779" cy="88178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defRPr sz="3600"/>
            </a:pPr>
            <a:r>
              <a:rPr b="1">
                <a:latin typeface="+mj-lt"/>
                <a:ea typeface="+mj-ea"/>
                <a:cs typeface="+mj-cs"/>
                <a:sym typeface="Helvetica"/>
              </a:rPr>
              <a:t>Bien se moucher et jeter son mouchoir à la poubell</a:t>
            </a:r>
            <a:r>
              <a:t>e</a:t>
            </a:r>
          </a:p>
        </p:txBody>
      </p:sp>
      <p:sp>
        <p:nvSpPr>
          <p:cNvPr id="113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21373" y="1246611"/>
            <a:ext cx="8250077" cy="4825725"/>
          </a:xfrm>
          <a:prstGeom prst="rect">
            <a:avLst/>
          </a:prstGeom>
        </p:spPr>
        <p:txBody>
          <a:bodyPr/>
          <a:lstStyle/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rPr b="1"/>
              <a:t>Pourquoi</a:t>
            </a:r>
            <a:r>
              <a:t> : 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le microbe va se mettre sur le mouchoir et ne va pas rentrer par le nez.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Et une fois dans la poubelle, </a:t>
            </a:r>
          </a:p>
          <a:p>
            <a:pPr marL="1131569" lvl="2" indent="-226313" defTabSz="905255">
              <a:lnSpc>
                <a:spcPct val="81000"/>
              </a:lnSpc>
              <a:spcBef>
                <a:spcPts val="400"/>
              </a:spcBef>
              <a:defRPr sz="1782"/>
            </a:pPr>
            <a:r>
              <a:t>Ce paresseux ne va pas essayer d’en sortir tout seul, </a:t>
            </a:r>
          </a:p>
          <a:p>
            <a:pPr marL="1131569" lvl="2" indent="-226313" defTabSz="905255">
              <a:lnSpc>
                <a:spcPct val="81000"/>
              </a:lnSpc>
              <a:spcBef>
                <a:spcPts val="400"/>
              </a:spcBef>
              <a:defRPr sz="1782"/>
            </a:pPr>
            <a:r>
              <a:t>Alors il ne faut surtout pas l’aider en retouchant le mouchoir jeté</a:t>
            </a:r>
          </a:p>
          <a:p>
            <a:pPr marL="1131569" lvl="2" indent="-226313" defTabSz="905255">
              <a:lnSpc>
                <a:spcPct val="81000"/>
              </a:lnSpc>
              <a:spcBef>
                <a:spcPts val="400"/>
              </a:spcBef>
              <a:defRPr sz="1782"/>
            </a:pPr>
            <a:endParaRPr/>
          </a:p>
          <a:p>
            <a:pPr marL="226313" indent="-226313" defTabSz="905255">
              <a:lnSpc>
                <a:spcPct val="81000"/>
              </a:lnSpc>
              <a:spcBef>
                <a:spcPts val="900"/>
              </a:spcBef>
              <a:defRPr sz="2475"/>
            </a:pPr>
            <a:r>
              <a:rPr b="1"/>
              <a:t>Comment</a:t>
            </a:r>
            <a:r>
              <a:t> : 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Avec des </a:t>
            </a:r>
            <a:r>
              <a:rPr b="1">
                <a:solidFill>
                  <a:srgbClr val="0056D6"/>
                </a:solidFill>
              </a:rPr>
              <a:t>mains lavées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On appuie d’un coté du nez et on souffle très fort dans le mouchoir par l’autre coté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On change de côté et on refait pareil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On </a:t>
            </a:r>
            <a:r>
              <a:rPr b="1">
                <a:solidFill>
                  <a:srgbClr val="4E7A27"/>
                </a:solidFill>
              </a:rPr>
              <a:t>jette</a:t>
            </a:r>
            <a:r>
              <a:t> son mouchoir dans la </a:t>
            </a:r>
            <a:r>
              <a:rPr b="1">
                <a:solidFill>
                  <a:srgbClr val="4E7A27"/>
                </a:solidFill>
              </a:rPr>
              <a:t>poubelle</a:t>
            </a:r>
          </a:p>
          <a:p>
            <a:pPr marL="678941" lvl="1" indent="-226313" defTabSz="905255">
              <a:lnSpc>
                <a:spcPct val="81000"/>
              </a:lnSpc>
              <a:spcBef>
                <a:spcPts val="400"/>
              </a:spcBef>
              <a:defRPr sz="2178"/>
            </a:pPr>
            <a:r>
              <a:t>On se </a:t>
            </a:r>
            <a:r>
              <a:rPr b="1">
                <a:solidFill>
                  <a:srgbClr val="0056D6"/>
                </a:solidFill>
              </a:rPr>
              <a:t>relave les mains</a:t>
            </a:r>
          </a:p>
        </p:txBody>
      </p:sp>
      <p:pic>
        <p:nvPicPr>
          <p:cNvPr id="114" name="Image 3" descr="Imag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71449" y="1342735"/>
            <a:ext cx="2804804" cy="363845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itre 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8869626" cy="784803"/>
          </a:xfrm>
          <a:prstGeom prst="rect">
            <a:avLst/>
          </a:prstGeom>
        </p:spPr>
        <p:txBody>
          <a:bodyPr/>
          <a:lstStyle>
            <a:lvl1pPr>
              <a:defRPr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Tousser, éternuer</a:t>
            </a:r>
          </a:p>
        </p:txBody>
      </p:sp>
      <p:sp>
        <p:nvSpPr>
          <p:cNvPr id="117" name="Espace réservé du contenu 2"/>
          <p:cNvSpPr txBox="1">
            <a:spLocks noGrp="1"/>
          </p:cNvSpPr>
          <p:nvPr>
            <p:ph type="body" idx="1"/>
          </p:nvPr>
        </p:nvSpPr>
        <p:spPr>
          <a:xfrm>
            <a:off x="838200" y="1302326"/>
            <a:ext cx="8344927" cy="4874638"/>
          </a:xfrm>
          <a:prstGeom prst="rect">
            <a:avLst/>
          </a:prstGeom>
        </p:spPr>
        <p:txBody>
          <a:bodyPr/>
          <a:lstStyle/>
          <a:p>
            <a:pPr marL="208026" indent="-208026" defTabSz="832104">
              <a:spcBef>
                <a:spcPts val="900"/>
              </a:spcBef>
              <a:defRPr sz="2548" b="1"/>
            </a:pPr>
            <a:r>
              <a:t>Pourquoi il faut faire attention </a:t>
            </a:r>
          </a:p>
          <a:p>
            <a:pPr marL="624078" lvl="1" indent="-208026" defTabSz="832104">
              <a:spcBef>
                <a:spcPts val="400"/>
              </a:spcBef>
              <a:defRPr sz="2184"/>
            </a:pPr>
            <a:r>
              <a:t>Quand on </a:t>
            </a:r>
            <a:r>
              <a:rPr b="1"/>
              <a:t>tousse</a:t>
            </a:r>
            <a:r>
              <a:t> ou qu’on </a:t>
            </a:r>
            <a:r>
              <a:rPr b="1"/>
              <a:t>éternue</a:t>
            </a:r>
            <a:r>
              <a:t> : </a:t>
            </a:r>
          </a:p>
          <a:p>
            <a:pPr marL="1040130" lvl="2" indent="-208026" defTabSz="832104">
              <a:spcBef>
                <a:spcPts val="400"/>
              </a:spcBef>
              <a:defRPr sz="2184"/>
            </a:pPr>
            <a:r>
              <a:t>on fait sortir le </a:t>
            </a:r>
            <a:r>
              <a:rPr b="1">
                <a:solidFill>
                  <a:srgbClr val="E22400"/>
                </a:solidFill>
              </a:rPr>
              <a:t>microbe</a:t>
            </a:r>
            <a:r>
              <a:t>, ça c’est bien</a:t>
            </a:r>
            <a:endParaRPr sz="1820"/>
          </a:p>
          <a:p>
            <a:pPr marL="1040130" lvl="2" indent="-208026" defTabSz="832104">
              <a:spcBef>
                <a:spcPts val="400"/>
              </a:spcBef>
              <a:defRPr sz="2184"/>
            </a:pPr>
            <a:r>
              <a:t>Oui mais on l’aide à </a:t>
            </a:r>
            <a:r>
              <a:rPr b="1">
                <a:solidFill>
                  <a:srgbClr val="E22400"/>
                </a:solidFill>
              </a:rPr>
              <a:t>sauter loin</a:t>
            </a:r>
            <a:r>
              <a:t> : ça c’est moins bien</a:t>
            </a:r>
            <a:endParaRPr sz="1820"/>
          </a:p>
          <a:p>
            <a:pPr marL="1040130" lvl="2" indent="-208026" defTabSz="832104">
              <a:spcBef>
                <a:spcPts val="400"/>
              </a:spcBef>
              <a:defRPr sz="2184"/>
            </a:pPr>
            <a:r>
              <a:t>Alors il faut mettre une </a:t>
            </a:r>
            <a:r>
              <a:rPr b="1">
                <a:solidFill>
                  <a:srgbClr val="669D34"/>
                </a:solidFill>
              </a:rPr>
              <a:t>barrière</a:t>
            </a:r>
            <a:r>
              <a:t> pour l’empêcher d’aller trop loin</a:t>
            </a:r>
            <a:endParaRPr sz="1820"/>
          </a:p>
          <a:p>
            <a:pPr marL="208026" indent="-208026" defTabSz="832104">
              <a:spcBef>
                <a:spcPts val="900"/>
              </a:spcBef>
              <a:defRPr sz="2548" b="1"/>
            </a:pPr>
            <a:r>
              <a:t>Comment</a:t>
            </a:r>
          </a:p>
          <a:p>
            <a:pPr marL="624078" lvl="1" indent="-208026" defTabSz="832104">
              <a:spcBef>
                <a:spcPts val="400"/>
              </a:spcBef>
              <a:defRPr sz="2184"/>
            </a:pPr>
            <a:r>
              <a:t>Une </a:t>
            </a:r>
            <a:r>
              <a:rPr b="1">
                <a:solidFill>
                  <a:srgbClr val="669D34"/>
                </a:solidFill>
              </a:rPr>
              <a:t>barrière</a:t>
            </a:r>
            <a:r>
              <a:t> qu’on met contre le nez ou la bouche </a:t>
            </a:r>
            <a:r>
              <a:rPr b="1">
                <a:solidFill>
                  <a:srgbClr val="FF6A00"/>
                </a:solidFill>
              </a:rPr>
              <a:t>mais qui touche pas les mains</a:t>
            </a:r>
          </a:p>
          <a:p>
            <a:pPr marL="1040130" lvl="2" indent="-208026" defTabSz="832104">
              <a:spcBef>
                <a:spcPts val="400"/>
              </a:spcBef>
              <a:defRPr sz="2184"/>
            </a:pPr>
            <a:r>
              <a:t>Essayer avec </a:t>
            </a:r>
            <a:r>
              <a:rPr b="1"/>
              <a:t>différentes</a:t>
            </a:r>
            <a:r>
              <a:t> parties du corps : le coude, c’est quand même le plus facile</a:t>
            </a:r>
            <a:endParaRPr sz="1820"/>
          </a:p>
          <a:p>
            <a:pPr marL="1040130" lvl="2" indent="-208026" defTabSz="832104">
              <a:spcBef>
                <a:spcPts val="400"/>
              </a:spcBef>
              <a:defRPr sz="2184"/>
            </a:pPr>
            <a:r>
              <a:t>Et si on n’y arrive pas, dans un </a:t>
            </a:r>
            <a:r>
              <a:rPr b="1"/>
              <a:t>mouchoir</a:t>
            </a:r>
            <a:r>
              <a:t> qu’il </a:t>
            </a:r>
            <a:r>
              <a:rPr b="1"/>
              <a:t>faut</a:t>
            </a:r>
            <a:r>
              <a:t> ensuite  jeter… à la </a:t>
            </a:r>
            <a:r>
              <a:rPr b="1">
                <a:solidFill>
                  <a:srgbClr val="FF4015"/>
                </a:solidFill>
              </a:rPr>
              <a:t>poubelle</a:t>
            </a:r>
            <a:r>
              <a:t>!!!</a:t>
            </a:r>
          </a:p>
        </p:txBody>
      </p:sp>
      <p:pic>
        <p:nvPicPr>
          <p:cNvPr id="118" name="Image 4" descr="Imag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07406" y="365125"/>
            <a:ext cx="2754726" cy="352758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Espace réservé du contenu 3" descr="Espace réservé du contenu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8240" y="560470"/>
            <a:ext cx="4744011" cy="60002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Avant de se quitter, on révise tous ensemble, en mimant 🖐🤚et en chantant 😃😯 ..."/>
          <p:cNvSpPr txBox="1">
            <a:spLocks noGrp="1"/>
          </p:cNvSpPr>
          <p:nvPr>
            <p:ph type="ctrTitle"/>
          </p:nvPr>
        </p:nvSpPr>
        <p:spPr>
          <a:xfrm>
            <a:off x="974679" y="700323"/>
            <a:ext cx="6129254" cy="5457354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l" defTabSz="886968">
              <a:defRPr sz="6208" b="1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Avant de se quitter, on révise tous ensemble, en mimant 🖐🤚et en chantant 😃😯 ...</a:t>
            </a:r>
          </a:p>
        </p:txBody>
      </p:sp>
      <p:pic>
        <p:nvPicPr>
          <p:cNvPr id="123" name="Espace réservé du contenu 3" descr="Espace réservé du contenu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24566" y="757273"/>
            <a:ext cx="4411709" cy="55799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hème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641</Words>
  <Application>Microsoft Office PowerPoint</Application>
  <PresentationFormat>Grand écran</PresentationFormat>
  <Paragraphs>66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Helvetica</vt:lpstr>
      <vt:lpstr>Thème Office</vt:lpstr>
      <vt:lpstr>SUPPORT ELEVES EN MATERNELLE</vt:lpstr>
      <vt:lpstr>POINTS IMPORTANTS</vt:lpstr>
      <vt:lpstr>LA BARRIÈRE</vt:lpstr>
      <vt:lpstr>IL FAUT BIEN SE LAVER LES MAINS</vt:lpstr>
      <vt:lpstr>La distanciation physique : c’est quoi ces mots??</vt:lpstr>
      <vt:lpstr>Bien se moucher et jeter son mouchoir à la poubelle</vt:lpstr>
      <vt:lpstr>Tousser, éternuer</vt:lpstr>
      <vt:lpstr>Présentation PowerPoint</vt:lpstr>
      <vt:lpstr>Avant de se quitter, on révise tous ensemble, en mimant 🖐🤚et en chantant 😃😯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ELEVES EN MATERNELLE</dc:title>
  <dc:creator>Fatima Keskas</dc:creator>
  <cp:lastModifiedBy>atanguy2</cp:lastModifiedBy>
  <cp:revision>3</cp:revision>
  <dcterms:modified xsi:type="dcterms:W3CDTF">2020-05-12T13:11:26Z</dcterms:modified>
</cp:coreProperties>
</file>